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62" r:id="rId4"/>
    <p:sldId id="278" r:id="rId5"/>
    <p:sldId id="28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86" r:id="rId17"/>
    <p:sldId id="281" r:id="rId18"/>
    <p:sldId id="282" r:id="rId19"/>
    <p:sldId id="287" r:id="rId20"/>
    <p:sldId id="277" r:id="rId21"/>
    <p:sldId id="280" r:id="rId22"/>
    <p:sldId id="276" r:id="rId23"/>
    <p:sldId id="260" r:id="rId24"/>
    <p:sldId id="257" r:id="rId25"/>
    <p:sldId id="259" r:id="rId26"/>
    <p:sldId id="285" r:id="rId27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17" autoAdjust="0"/>
  </p:normalViewPr>
  <p:slideViewPr>
    <p:cSldViewPr>
      <p:cViewPr varScale="1">
        <p:scale>
          <a:sx n="48" d="100"/>
          <a:sy n="48" d="100"/>
        </p:scale>
        <p:origin x="126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4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45F9A-9C8A-48EC-9603-DCC460D6080B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4E221-0218-4861-BDE1-35F7F3D196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8768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4E221-0218-4861-BDE1-35F7F3D19628}" type="slidenum">
              <a:rPr lang="bg-BG" smtClean="0"/>
              <a:t>23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1379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4E221-0218-4861-BDE1-35F7F3D19628}" type="slidenum">
              <a:rPr lang="bg-BG" smtClean="0"/>
              <a:t>26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8109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9231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980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7388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589083" y="557213"/>
            <a:ext cx="7982394" cy="622300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>
                <a:solidFill>
                  <a:srgbClr val="75756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89083" y="1375930"/>
            <a:ext cx="7971696" cy="4161270"/>
          </a:xfrm>
          <a:prstGeom prst="rect">
            <a:avLst/>
          </a:prstGeom>
        </p:spPr>
        <p:txBody>
          <a:bodyPr vert="horz" wrap="square" lIns="0" tIns="0" rIns="0" bIns="0"/>
          <a:lstStyle>
            <a:lvl1pPr marL="0" indent="-180000">
              <a:spcBef>
                <a:spcPts val="0"/>
              </a:spcBef>
              <a:buFont typeface="Arial"/>
              <a:buChar char="•"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741600" indent="-180000">
              <a:spcBef>
                <a:spcPts val="24"/>
              </a:spcBef>
              <a:buFont typeface="Calibri" pitchFamily="34" charset="0"/>
              <a:buChar char="-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143000" indent="-180000">
              <a:buFont typeface="Courier New" pitchFamily="49" charset="0"/>
              <a:buChar char="o"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indent="-180000">
              <a:buFont typeface="Arial"/>
              <a:buChar char="•"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indent="-180000">
              <a:buFont typeface="Arial"/>
              <a:buChar char="•"/>
              <a:defRPr sz="1100">
                <a:solidFill>
                  <a:srgbClr val="99999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17850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234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449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6614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596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055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487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4519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43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3801F-B839-4D49-BAEE-B7B7320B16B6}" type="datetimeFigureOut">
              <a:rPr lang="bg-BG" smtClean="0"/>
              <a:t>3.10.2019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40726-47F6-49B1-8934-A643B7B0681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563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uffingtonpost.com/james-barrat/hawking-gates-artificial-intelligence_b_7008706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ffingtonpost.com/james-barrat/hawking-gates-artificial-intelligence_b_700870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ml-engine/" TargetMode="External"/><Relationship Id="rId2" Type="http://schemas.openxmlformats.org/officeDocument/2006/relationships/hyperlink" Target="https://deepmind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en.wikipedia.org/wiki/Amazon_Alexa" TargetMode="External"/><Relationship Id="rId7" Type="http://schemas.openxmlformats.org/officeDocument/2006/relationships/image" Target="../media/image6.jpg"/><Relationship Id="rId2" Type="http://schemas.openxmlformats.org/officeDocument/2006/relationships/hyperlink" Target="https://en.wikipedia.org/wiki/Amazon.com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Google_Assistant" TargetMode="External"/><Relationship Id="rId5" Type="http://schemas.openxmlformats.org/officeDocument/2006/relationships/hyperlink" Target="https://en.wikipedia.org/wiki/Cortana_(software)" TargetMode="External"/><Relationship Id="rId4" Type="http://schemas.openxmlformats.org/officeDocument/2006/relationships/hyperlink" Target="https://en.wikipedia.org/wiki/Microsof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2088232"/>
          </a:xfrm>
        </p:spPr>
        <p:txBody>
          <a:bodyPr>
            <a:normAutofit/>
          </a:bodyPr>
          <a:lstStyle/>
          <a:p>
            <a:r>
              <a:rPr lang="bg-BG" dirty="0"/>
              <a:t>И</a:t>
            </a:r>
            <a:r>
              <a:rPr lang="bg-BG" dirty="0" smtClean="0"/>
              <a:t>зкуствения </a:t>
            </a:r>
            <a:r>
              <a:rPr lang="bg-BG" dirty="0" smtClean="0"/>
              <a:t>интелект </a:t>
            </a:r>
            <a:br>
              <a:rPr lang="bg-BG" dirty="0" smtClean="0"/>
            </a:br>
            <a:r>
              <a:rPr lang="bg-BG" dirty="0" smtClean="0"/>
              <a:t>в съвременния свят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600" y="3886200"/>
            <a:ext cx="7560840" cy="1752600"/>
          </a:xfrm>
        </p:spPr>
        <p:txBody>
          <a:bodyPr/>
          <a:lstStyle/>
          <a:p>
            <a:r>
              <a:rPr lang="bg-BG" sz="3600" dirty="0" smtClean="0"/>
              <a:t>Иван Койчев</a:t>
            </a:r>
          </a:p>
          <a:p>
            <a:r>
              <a:rPr lang="bg-BG" dirty="0" smtClean="0"/>
              <a:t>Професор в ФМИ на СУ“Св. </a:t>
            </a:r>
            <a:r>
              <a:rPr lang="bg-BG" dirty="0" err="1" smtClean="0"/>
              <a:t>Кл</a:t>
            </a:r>
            <a:r>
              <a:rPr lang="bg-BG" dirty="0" smtClean="0"/>
              <a:t>. Охридски“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69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09" y="246063"/>
            <a:ext cx="7982394" cy="6223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Turing Test Passed?</a:t>
            </a:r>
            <a:endParaRPr lang="en-US" i="1" dirty="0"/>
          </a:p>
        </p:txBody>
      </p:sp>
      <p:pic>
        <p:nvPicPr>
          <p:cNvPr id="5" name="Picture 4" descr="Screen Shot 2015-05-15 at 5.35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3" y="1185357"/>
            <a:ext cx="7824117" cy="53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0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2466" y="2544718"/>
            <a:ext cx="8569128" cy="4161270"/>
          </a:xfrm>
        </p:spPr>
        <p:txBody>
          <a:bodyPr/>
          <a:lstStyle/>
          <a:p>
            <a:pPr indent="0" algn="ctr">
              <a:buNone/>
            </a:pPr>
            <a:endParaRPr lang="en-US" sz="4800" dirty="0" smtClean="0"/>
          </a:p>
          <a:p>
            <a:pPr indent="0" algn="ctr">
              <a:buNone/>
            </a:pPr>
            <a:endParaRPr lang="en-US" sz="1600" dirty="0" smtClean="0"/>
          </a:p>
          <a:p>
            <a:pPr indent="0" algn="ctr">
              <a:buNone/>
            </a:pPr>
            <a:endParaRPr lang="en-US" sz="1600" dirty="0"/>
          </a:p>
          <a:p>
            <a:pPr indent="0" algn="ctr">
              <a:buNone/>
            </a:pPr>
            <a:endParaRPr lang="en-US" sz="1600" dirty="0" smtClean="0"/>
          </a:p>
          <a:p>
            <a:pPr indent="0" algn="ctr">
              <a:buNone/>
            </a:pPr>
            <a:endParaRPr lang="en-US" sz="1600" dirty="0"/>
          </a:p>
          <a:p>
            <a:pPr indent="0" algn="ctr">
              <a:buNone/>
            </a:pPr>
            <a:endParaRPr lang="en-US" sz="1600" dirty="0" smtClean="0"/>
          </a:p>
          <a:p>
            <a:pPr indent="0" algn="ctr">
              <a:buNone/>
            </a:pPr>
            <a:endParaRPr lang="en-US" sz="1600" dirty="0"/>
          </a:p>
          <a:p>
            <a:pPr indent="0" algn="ctr">
              <a:buNone/>
            </a:pPr>
            <a:endParaRPr lang="en-US" sz="1600" dirty="0" smtClean="0"/>
          </a:p>
          <a:p>
            <a:pPr indent="0" algn="ctr">
              <a:buNone/>
            </a:pPr>
            <a:endParaRPr lang="en-US" sz="1600" dirty="0" smtClean="0"/>
          </a:p>
          <a:p>
            <a:pPr indent="0" algn="ctr">
              <a:buNone/>
            </a:pPr>
            <a:endParaRPr lang="en-US" sz="1600" dirty="0"/>
          </a:p>
          <a:p>
            <a:pPr indent="0">
              <a:buNone/>
            </a:pPr>
            <a:r>
              <a:rPr lang="en-US" sz="4800" b="1" dirty="0" smtClean="0"/>
              <a:t>Reality check…</a:t>
            </a:r>
            <a:endParaRPr lang="en-US" sz="4800" b="1" dirty="0"/>
          </a:p>
        </p:txBody>
      </p:sp>
      <p:pic>
        <p:nvPicPr>
          <p:cNvPr id="4" name="Picture 3" descr="reality-check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71" y="102381"/>
            <a:ext cx="7485749" cy="4986092"/>
          </a:xfrm>
          <a:prstGeom prst="rect">
            <a:avLst/>
          </a:prstGeom>
        </p:spPr>
      </p:pic>
      <p:pic>
        <p:nvPicPr>
          <p:cNvPr id="5" name="Picture 4" descr="stop-reality-chec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34" y="5088475"/>
            <a:ext cx="1659688" cy="16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86" y="246063"/>
            <a:ext cx="7982394" cy="622300"/>
          </a:xfrm>
        </p:spPr>
        <p:txBody>
          <a:bodyPr/>
          <a:lstStyle/>
          <a:p>
            <a:r>
              <a:rPr lang="en-US" dirty="0" smtClean="0"/>
              <a:t>Dialog: </a:t>
            </a:r>
            <a:r>
              <a:rPr lang="en-US" i="1" dirty="0" err="1" smtClean="0"/>
              <a:t>Siri</a:t>
            </a:r>
            <a:endParaRPr lang="en-US" i="1" dirty="0"/>
          </a:p>
        </p:txBody>
      </p:sp>
      <p:pic>
        <p:nvPicPr>
          <p:cNvPr id="3" name="Picture 2" descr="Suicide-Siri-can-help_o_10467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42" y="389820"/>
            <a:ext cx="4211521" cy="63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86" y="246063"/>
            <a:ext cx="7982394" cy="622300"/>
          </a:xfrm>
        </p:spPr>
        <p:txBody>
          <a:bodyPr/>
          <a:lstStyle/>
          <a:p>
            <a:r>
              <a:rPr lang="en-US" dirty="0" smtClean="0"/>
              <a:t>MT: </a:t>
            </a:r>
            <a:r>
              <a:rPr lang="en-US" i="1" dirty="0" smtClean="0"/>
              <a:t>Google Fails</a:t>
            </a:r>
            <a:endParaRPr lang="en-US" i="1" dirty="0"/>
          </a:p>
        </p:txBody>
      </p:sp>
      <p:pic>
        <p:nvPicPr>
          <p:cNvPr id="4" name="Picture 3" descr="google-translate-murder-amistad-when-you-see-it-you-ll-be-murdered-by-friendship-b190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145010"/>
            <a:ext cx="909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86" y="246063"/>
            <a:ext cx="7982394" cy="622300"/>
          </a:xfrm>
        </p:spPr>
        <p:txBody>
          <a:bodyPr/>
          <a:lstStyle/>
          <a:p>
            <a:r>
              <a:rPr lang="en-US" dirty="0" smtClean="0"/>
              <a:t>MT Fails?</a:t>
            </a:r>
            <a:endParaRPr lang="en-US" dirty="0"/>
          </a:p>
        </p:txBody>
      </p:sp>
      <p:pic>
        <p:nvPicPr>
          <p:cNvPr id="3" name="Picture 2" descr="aOy8rOM_700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704"/>
            <a:ext cx="6289840" cy="3531296"/>
          </a:xfrm>
          <a:prstGeom prst="rect">
            <a:avLst/>
          </a:prstGeom>
        </p:spPr>
      </p:pic>
      <p:pic>
        <p:nvPicPr>
          <p:cNvPr id="6" name="Picture 5" descr="Translate_server_err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12" y="868363"/>
            <a:ext cx="5754388" cy="32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532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Turing Test: Not Passed?</a:t>
            </a:r>
            <a:endParaRPr lang="en-US" sz="3200" b="1" dirty="0" smtClean="0">
              <a:solidFill>
                <a:srgbClr val="0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7501" r="31516" b="7499"/>
          <a:stretch/>
        </p:blipFill>
        <p:spPr bwMode="auto">
          <a:xfrm>
            <a:off x="1504336" y="857250"/>
            <a:ext cx="6613238" cy="50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7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32656" y="476672"/>
            <a:ext cx="10225136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7914" y="0"/>
            <a:ext cx="1219200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2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332656"/>
            <a:ext cx="11809312" cy="664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3808" y="260648"/>
            <a:ext cx="6192688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/>
              <a:t>Robert L. Mercer receives the 2014 ACL Lifetime Achievement Award 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165518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260648"/>
            <a:ext cx="11265251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11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re_now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693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5568" y="3091148"/>
            <a:ext cx="8569128" cy="4161270"/>
          </a:xfrm>
        </p:spPr>
        <p:txBody>
          <a:bodyPr/>
          <a:lstStyle/>
          <a:p>
            <a:pPr indent="0" algn="ctr">
              <a:buNone/>
            </a:pPr>
            <a:endParaRPr lang="en-US" sz="4800" dirty="0" smtClean="0"/>
          </a:p>
          <a:p>
            <a:pPr indent="0" algn="ctr">
              <a:buNone/>
            </a:pPr>
            <a:endParaRPr lang="en-US" sz="1600" dirty="0" smtClean="0"/>
          </a:p>
          <a:p>
            <a:pPr indent="0" algn="ctr">
              <a:buNone/>
            </a:pPr>
            <a:endParaRPr lang="en-US" sz="1600" dirty="0"/>
          </a:p>
          <a:p>
            <a:pPr indent="0" algn="ctr">
              <a:buNone/>
            </a:pPr>
            <a:endParaRPr lang="en-US" sz="1600" dirty="0" smtClean="0"/>
          </a:p>
          <a:p>
            <a:pPr indent="0" algn="ctr">
              <a:buNone/>
            </a:pPr>
            <a:endParaRPr lang="en-US" sz="1600" dirty="0"/>
          </a:p>
          <a:p>
            <a:pPr indent="0" algn="ctr">
              <a:buNone/>
            </a:pPr>
            <a:endParaRPr lang="en-US" sz="1600" dirty="0" smtClean="0"/>
          </a:p>
          <a:p>
            <a:pPr indent="0" algn="ctr">
              <a:buNone/>
            </a:pPr>
            <a:endParaRPr lang="en-US" sz="1600" dirty="0"/>
          </a:p>
          <a:p>
            <a:pPr indent="0" algn="ctr">
              <a:buNone/>
            </a:pPr>
            <a:endParaRPr lang="en-US" sz="1600" dirty="0" smtClean="0"/>
          </a:p>
          <a:p>
            <a:pPr indent="0" algn="ctr">
              <a:buNone/>
            </a:pPr>
            <a:endParaRPr lang="en-US" sz="1600" dirty="0" smtClean="0"/>
          </a:p>
          <a:p>
            <a:pPr indent="0" algn="ctr">
              <a:buNone/>
            </a:pPr>
            <a:endParaRPr lang="en-US" sz="1600" dirty="0"/>
          </a:p>
          <a:p>
            <a:pPr indent="0" algn="ctr">
              <a:buNone/>
            </a:pPr>
            <a:r>
              <a:rPr lang="en-US" sz="4800" b="1" dirty="0" smtClean="0"/>
              <a:t>Where </a:t>
            </a:r>
            <a:r>
              <a:rPr lang="en-US" sz="4800" b="1" dirty="0"/>
              <a:t>A</a:t>
            </a:r>
            <a:r>
              <a:rPr lang="en-US" sz="4800" b="1" dirty="0" smtClean="0"/>
              <a:t>re We?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0496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t_photo_1078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273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4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 descr="the-fu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48680"/>
            <a:ext cx="6768752" cy="54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Why Stephen Hawking and Bill Gates Are Terrified of Artificial Intelligence</a:t>
            </a:r>
            <a:br>
              <a:rPr lang="en-US" sz="3600" dirty="0" smtClean="0"/>
            </a:br>
            <a:r>
              <a:rPr lang="en-GB" sz="2800" dirty="0" smtClean="0"/>
              <a:t>TheHuffingtonPost.com dated 09/04/2015</a:t>
            </a:r>
            <a:endParaRPr lang="bg-B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700808"/>
            <a:ext cx="8712968" cy="5157192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GB" sz="2300" dirty="0" smtClean="0">
                <a:hlinkClick r:id="rId2"/>
              </a:rPr>
              <a:t>https://www.huffingtonpost.com/james-barrat/hawking-gates-artificial-intelligence_b_7008706.html</a:t>
            </a:r>
            <a:endParaRPr lang="en-GB" sz="2300" dirty="0" smtClean="0"/>
          </a:p>
          <a:p>
            <a:r>
              <a:rPr lang="en-US" sz="3600" b="1" dirty="0" smtClean="0"/>
              <a:t>James </a:t>
            </a:r>
            <a:r>
              <a:rPr lang="en-US" sz="3600" b="1" dirty="0" err="1" smtClean="0"/>
              <a:t>Barrat</a:t>
            </a:r>
            <a:r>
              <a:rPr lang="en-US" sz="3600" b="1" dirty="0" smtClean="0"/>
              <a:t> - </a:t>
            </a:r>
            <a:r>
              <a:rPr lang="en-US" sz="3600" dirty="0" smtClean="0"/>
              <a:t>author, of “Our Final Invention: Artificial Intelligence and the End of the Human Era”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80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Why Stephen Hawking and Bill Gates Are Terrified of Artificial Intelligence</a:t>
            </a:r>
            <a:r>
              <a:rPr lang="en-GB" sz="2800" dirty="0" smtClean="0"/>
              <a:t> 09/04/2015</a:t>
            </a:r>
            <a:endParaRPr lang="bg-B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84784"/>
            <a:ext cx="8784976" cy="51845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“</a:t>
            </a:r>
            <a:r>
              <a:rPr lang="en-US" dirty="0"/>
              <a:t>We don’t know how to control </a:t>
            </a:r>
            <a:r>
              <a:rPr lang="en-US" dirty="0" smtClean="0"/>
              <a:t>super intelligent </a:t>
            </a:r>
            <a:r>
              <a:rPr lang="en-US" dirty="0"/>
              <a:t>machines</a:t>
            </a:r>
            <a:r>
              <a:rPr lang="en-US" dirty="0" smtClean="0"/>
              <a:t>.”</a:t>
            </a:r>
          </a:p>
          <a:p>
            <a:pPr lvl="1"/>
            <a:r>
              <a:rPr lang="en-US" dirty="0"/>
              <a:t>More than 50 nations are developing battlefield </a:t>
            </a:r>
            <a:r>
              <a:rPr lang="en-US" dirty="0" smtClean="0"/>
              <a:t>robots.</a:t>
            </a:r>
          </a:p>
          <a:p>
            <a:pPr lvl="1"/>
            <a:r>
              <a:rPr lang="en-US" dirty="0" smtClean="0"/>
              <a:t>Advance </a:t>
            </a:r>
            <a:r>
              <a:rPr lang="en-US" dirty="0" smtClean="0"/>
              <a:t>data-mining </a:t>
            </a:r>
            <a:r>
              <a:rPr lang="en-US" dirty="0"/>
              <a:t>tools </a:t>
            </a:r>
            <a:r>
              <a:rPr lang="en-US" dirty="0" smtClean="0"/>
              <a:t>now in </a:t>
            </a:r>
            <a:r>
              <a:rPr lang="en-US" dirty="0"/>
              <a:t>use by the U.S. National Security </a:t>
            </a:r>
            <a:r>
              <a:rPr lang="en-US" dirty="0" smtClean="0"/>
              <a:t>Agency</a:t>
            </a:r>
          </a:p>
          <a:p>
            <a:r>
              <a:rPr lang="en-US" dirty="0" smtClean="0"/>
              <a:t>“</a:t>
            </a:r>
            <a:r>
              <a:rPr lang="en-US" dirty="0"/>
              <a:t>They’ll become self-protective and seek resources to better achieve their goals. They’ll fight us to survive, and they won’t want to be turned off</a:t>
            </a:r>
            <a:r>
              <a:rPr lang="en-US" dirty="0" smtClean="0"/>
              <a:t>.”</a:t>
            </a:r>
          </a:p>
          <a:p>
            <a:pPr lvl="1"/>
            <a:r>
              <a:rPr lang="en-US" dirty="0"/>
              <a:t>In the next decade, artificial intelligence-enhanced products are projected to create trillions of dollars in economic value. </a:t>
            </a:r>
            <a:endParaRPr lang="en-GB" dirty="0" smtClean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2627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The Russian president </a:t>
            </a:r>
            <a:r>
              <a:rPr lang="en-US" b="1" dirty="0"/>
              <a:t>Putin </a:t>
            </a:r>
            <a:r>
              <a:rPr lang="en-US" b="1" dirty="0" smtClean="0"/>
              <a:t>says: </a:t>
            </a:r>
            <a:endParaRPr lang="bg-B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nation that leads in AI will be the ruler of the world</a:t>
            </a:r>
          </a:p>
          <a:p>
            <a:r>
              <a:rPr lang="en-US" dirty="0" smtClean="0"/>
              <a:t>It comes with colossal opportunities, but also threats.</a:t>
            </a:r>
          </a:p>
          <a:p>
            <a:r>
              <a:rPr lang="en-US" dirty="0" smtClean="0"/>
              <a:t>Artificial intelligence is the future, not only for Russia, but for all humankind</a:t>
            </a:r>
          </a:p>
          <a:p>
            <a:endParaRPr lang="en-US" b="1" dirty="0" smtClean="0"/>
          </a:p>
          <a:p>
            <a:r>
              <a:rPr lang="en-GB" sz="2400" dirty="0" smtClean="0"/>
              <a:t>Sep 4, 2017</a:t>
            </a:r>
          </a:p>
          <a:p>
            <a:r>
              <a:rPr lang="en-GB" sz="1800" dirty="0" smtClean="0"/>
              <a:t>https://www.theverge.com/2017/9/4/16251226/russia-ai-putin-rule-the-world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66978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64096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Tech companies go for broke on AI talent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 salary high enough if a candidate has the right credentials, including that </a:t>
            </a:r>
            <a:r>
              <a:rPr lang="en-US" dirty="0" err="1" smtClean="0"/>
              <a:t>Ph.D</a:t>
            </a:r>
            <a:endParaRPr lang="en-US" dirty="0" smtClean="0"/>
          </a:p>
          <a:p>
            <a:r>
              <a:rPr lang="en-US" dirty="0" smtClean="0"/>
              <a:t>Typical AI specialists, including both Ph. D.s fresh out of school and people with less education and just a few years of experience, can be paid from $300,000 to $500,000 a year or more in salary and company stock.</a:t>
            </a:r>
          </a:p>
          <a:p>
            <a:r>
              <a:rPr lang="en-GB" sz="2800" dirty="0" smtClean="0"/>
              <a:t>October 30, 2017</a:t>
            </a:r>
          </a:p>
          <a:p>
            <a:r>
              <a:rPr lang="en-GB" sz="2800" dirty="0" smtClean="0"/>
              <a:t>http://gulfnews.com/business/sectors/features/tech-companies-go-for-broke-on-ai-talent-1.2115444</a:t>
            </a:r>
            <a:endParaRPr lang="bg-BG" sz="2800" dirty="0" smtClean="0"/>
          </a:p>
          <a:p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954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Проекти с участие на наши студенти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472608"/>
          </a:xfrm>
        </p:spPr>
        <p:txBody>
          <a:bodyPr>
            <a:normAutofit/>
          </a:bodyPr>
          <a:lstStyle/>
          <a:p>
            <a:r>
              <a:rPr lang="en-US" dirty="0" smtClean="0"/>
              <a:t>NLP &amp; ML</a:t>
            </a:r>
          </a:p>
          <a:p>
            <a:pPr lvl="1"/>
            <a:r>
              <a:rPr lang="en-US" dirty="0" smtClean="0"/>
              <a:t>Sentiment </a:t>
            </a:r>
            <a:r>
              <a:rPr lang="en-US" dirty="0" smtClean="0"/>
              <a:t>and emotion analysis, </a:t>
            </a:r>
          </a:p>
          <a:p>
            <a:pPr lvl="1"/>
            <a:r>
              <a:rPr lang="en-US" dirty="0" smtClean="0"/>
              <a:t>Irony and sarcasm recognition;</a:t>
            </a:r>
            <a:endParaRPr lang="bg-BG" dirty="0"/>
          </a:p>
          <a:p>
            <a:pPr lvl="1"/>
            <a:r>
              <a:rPr lang="en-US" dirty="0" smtClean="0"/>
              <a:t>Author detection, profiling and </a:t>
            </a:r>
            <a:r>
              <a:rPr lang="en-US" dirty="0"/>
              <a:t>obfuscations;</a:t>
            </a:r>
            <a:endParaRPr lang="bg-BG" dirty="0"/>
          </a:p>
          <a:p>
            <a:pPr lvl="1"/>
            <a:r>
              <a:rPr lang="en-US" dirty="0" smtClean="0"/>
              <a:t>Chat boots and Question </a:t>
            </a:r>
            <a:r>
              <a:rPr lang="en-US" dirty="0"/>
              <a:t>answering;</a:t>
            </a:r>
            <a:endParaRPr lang="bg-BG" dirty="0"/>
          </a:p>
          <a:p>
            <a:pPr lvl="1"/>
            <a:r>
              <a:rPr lang="en-US" dirty="0"/>
              <a:t>Trolls </a:t>
            </a:r>
            <a:r>
              <a:rPr lang="en-US" dirty="0" smtClean="0"/>
              <a:t>and trolls’ comments detection</a:t>
            </a:r>
          </a:p>
          <a:p>
            <a:pPr lvl="1"/>
            <a:r>
              <a:rPr lang="en-US" dirty="0" smtClean="0"/>
              <a:t>Fake </a:t>
            </a:r>
            <a:r>
              <a:rPr lang="en-US" dirty="0"/>
              <a:t>new </a:t>
            </a:r>
            <a:r>
              <a:rPr lang="en-US" dirty="0" smtClean="0"/>
              <a:t>exposure and Automated </a:t>
            </a:r>
            <a:r>
              <a:rPr lang="en-US" dirty="0"/>
              <a:t>f</a:t>
            </a:r>
            <a:r>
              <a:rPr lang="en-US" dirty="0" smtClean="0"/>
              <a:t>act checking</a:t>
            </a:r>
          </a:p>
          <a:p>
            <a:pPr lvl="1"/>
            <a:r>
              <a:rPr lang="en-US" dirty="0" smtClean="0"/>
              <a:t>Text Summarization …</a:t>
            </a:r>
          </a:p>
          <a:p>
            <a:r>
              <a:rPr lang="en-US" dirty="0" smtClean="0"/>
              <a:t>Big data analytics</a:t>
            </a:r>
          </a:p>
          <a:p>
            <a:r>
              <a:rPr lang="en-US" dirty="0" smtClean="0"/>
              <a:t>…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059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goebbel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18" y="3273386"/>
            <a:ext cx="4955222" cy="2787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188" y="188640"/>
            <a:ext cx="8686308" cy="3084746"/>
          </a:xfrm>
        </p:spPr>
        <p:txBody>
          <a:bodyPr>
            <a:normAutofit fontScale="90000"/>
          </a:bodyPr>
          <a:lstStyle/>
          <a:p>
            <a:r>
              <a:rPr lang="en-US" sz="3600" i="1" dirty="0" smtClean="0"/>
              <a:t>Google’s Information </a:t>
            </a:r>
            <a:r>
              <a:rPr lang="en-US" sz="3600" i="1" dirty="0" smtClean="0"/>
              <a:t>Retrieval </a:t>
            </a:r>
            <a:r>
              <a:rPr lang="en-US" i="1" dirty="0" smtClean="0"/>
              <a:t>uses: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– </a:t>
            </a:r>
            <a:r>
              <a:rPr lang="en-US" i="1" dirty="0" smtClean="0"/>
              <a:t>N</a:t>
            </a:r>
            <a:r>
              <a:rPr lang="en-US" i="1" dirty="0" smtClean="0"/>
              <a:t>a</a:t>
            </a:r>
            <a:r>
              <a:rPr lang="en-US" i="1" dirty="0" smtClean="0"/>
              <a:t>tural Language Processing (NLP);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– </a:t>
            </a:r>
            <a:r>
              <a:rPr lang="en-US" i="1" dirty="0" smtClean="0"/>
              <a:t>Machine Learning (ML);</a:t>
            </a:r>
            <a:br>
              <a:rPr lang="en-US" i="1" dirty="0" smtClean="0"/>
            </a:br>
            <a:r>
              <a:rPr lang="en-US" i="1" dirty="0" smtClean="0"/>
              <a:t>– </a:t>
            </a:r>
            <a:r>
              <a:rPr lang="en-GB" dirty="0" smtClean="0"/>
              <a:t>User </a:t>
            </a:r>
            <a:r>
              <a:rPr lang="en-GB" dirty="0" smtClean="0"/>
              <a:t>Modelling (UM);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i="1" dirty="0"/>
              <a:t>– </a:t>
            </a:r>
            <a:r>
              <a:rPr lang="en-GB" dirty="0" smtClean="0"/>
              <a:t>Question </a:t>
            </a:r>
            <a:r>
              <a:rPr lang="en-GB" dirty="0" smtClean="0"/>
              <a:t>Answering (QA);</a:t>
            </a:r>
            <a:br>
              <a:rPr lang="en-GB" dirty="0" smtClean="0"/>
            </a:br>
            <a:r>
              <a:rPr lang="en-US" i="1" dirty="0" smtClean="0"/>
              <a:t>– Knowledge Representation (KR) – ontologies…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103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1026" name="Picture 2" descr="C:\Users\Ivan\Desktop\23032700_1872584312770591_458383024610798147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1412760" cy="85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61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More Google’s AI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8568952" cy="5472608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AlphaGo</a:t>
            </a:r>
            <a:r>
              <a:rPr lang="en-US" dirty="0" smtClean="0"/>
              <a:t>, </a:t>
            </a:r>
            <a:r>
              <a:rPr lang="en-US" b="1" dirty="0"/>
              <a:t>won the game </a:t>
            </a:r>
            <a:r>
              <a:rPr lang="en-US" b="1" dirty="0" smtClean="0"/>
              <a:t>Go</a:t>
            </a:r>
            <a:r>
              <a:rPr lang="bg-BG" b="1" dirty="0" smtClean="0"/>
              <a:t> </a:t>
            </a:r>
            <a:r>
              <a:rPr lang="en-US" b="1" dirty="0" smtClean="0"/>
              <a:t>against world champion, </a:t>
            </a:r>
            <a:r>
              <a:rPr lang="en-GB" dirty="0" smtClean="0"/>
              <a:t>March </a:t>
            </a:r>
            <a:r>
              <a:rPr lang="en-GB" dirty="0"/>
              <a:t>25, </a:t>
            </a:r>
            <a:r>
              <a:rPr lang="en-GB" dirty="0" smtClean="0"/>
              <a:t>2016 </a:t>
            </a:r>
            <a:r>
              <a:rPr lang="en-US" dirty="0" smtClean="0">
                <a:hlinkClick r:id="rId2"/>
              </a:rPr>
              <a:t>Google DeepMind</a:t>
            </a:r>
            <a:endParaRPr lang="en-US" dirty="0" smtClean="0"/>
          </a:p>
          <a:p>
            <a:r>
              <a:rPr lang="en-GB" dirty="0" smtClean="0"/>
              <a:t>Machine </a:t>
            </a:r>
            <a:r>
              <a:rPr lang="en-GB" dirty="0" smtClean="0"/>
              <a:t>Translation</a:t>
            </a:r>
          </a:p>
          <a:p>
            <a:r>
              <a:rPr lang="en-GB" dirty="0" smtClean="0"/>
              <a:t>Google </a:t>
            </a:r>
            <a:r>
              <a:rPr lang="en-GB" dirty="0"/>
              <a:t>Brain </a:t>
            </a:r>
            <a:r>
              <a:rPr lang="en-GB" dirty="0" smtClean="0"/>
              <a:t>Project: </a:t>
            </a:r>
            <a:r>
              <a:rPr lang="en-GB" sz="3000" dirty="0" err="1" smtClean="0"/>
              <a:t>TensorFlow</a:t>
            </a:r>
            <a:r>
              <a:rPr lang="en-GB" sz="3000" dirty="0" smtClean="0"/>
              <a:t>, speech </a:t>
            </a:r>
            <a:r>
              <a:rPr lang="en-GB" sz="3000" dirty="0"/>
              <a:t>recognition </a:t>
            </a:r>
            <a:endParaRPr lang="en-US" sz="3000" dirty="0" smtClean="0"/>
          </a:p>
          <a:p>
            <a:r>
              <a:rPr lang="en-US" dirty="0" smtClean="0"/>
              <a:t>image recognition, for Google indexing</a:t>
            </a:r>
          </a:p>
          <a:p>
            <a:r>
              <a:rPr lang="en-US" dirty="0"/>
              <a:t>image </a:t>
            </a:r>
            <a:r>
              <a:rPr lang="en-US" dirty="0" smtClean="0"/>
              <a:t>enhancement</a:t>
            </a:r>
            <a:r>
              <a:rPr lang="en-US" dirty="0"/>
              <a:t> </a:t>
            </a:r>
            <a:r>
              <a:rPr lang="en-US" dirty="0" smtClean="0"/>
              <a:t>– involves restoring </a:t>
            </a:r>
            <a:r>
              <a:rPr lang="en-US" dirty="0"/>
              <a:t>or filling in </a:t>
            </a:r>
            <a:r>
              <a:rPr lang="en-GB" dirty="0"/>
              <a:t>detail missing from </a:t>
            </a:r>
            <a:r>
              <a:rPr lang="en-GB" dirty="0" smtClean="0"/>
              <a:t>images;</a:t>
            </a:r>
          </a:p>
          <a:p>
            <a:r>
              <a:rPr lang="en-GB" dirty="0">
                <a:hlinkClick r:id="rId3"/>
              </a:rPr>
              <a:t>Cloud Machine Learning Engine</a:t>
            </a:r>
            <a:r>
              <a:rPr lang="en-GB" dirty="0"/>
              <a:t>, </a:t>
            </a:r>
            <a:endParaRPr lang="en-GB" dirty="0" smtClean="0"/>
          </a:p>
          <a:p>
            <a:r>
              <a:rPr lang="en-GB" dirty="0"/>
              <a:t>self-driving cars </a:t>
            </a:r>
            <a:endParaRPr lang="en-GB" dirty="0"/>
          </a:p>
          <a:p>
            <a:r>
              <a:rPr lang="en-GB" dirty="0"/>
              <a:t>Word Embedding </a:t>
            </a:r>
            <a:r>
              <a:rPr lang="en-GB" dirty="0"/>
              <a:t>-</a:t>
            </a:r>
            <a:r>
              <a:rPr lang="en-GB" dirty="0" smtClean="0"/>
              <a:t> Word2Vec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939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28" y="115121"/>
            <a:ext cx="8827872" cy="622300"/>
          </a:xfrm>
        </p:spPr>
        <p:txBody>
          <a:bodyPr/>
          <a:lstStyle/>
          <a:p>
            <a:r>
              <a:rPr lang="en-US" dirty="0" smtClean="0"/>
              <a:t>QA: </a:t>
            </a:r>
            <a:r>
              <a:rPr lang="en-US" i="1" dirty="0" smtClean="0"/>
              <a:t>IBM </a:t>
            </a:r>
            <a:r>
              <a:rPr lang="en-US" i="1" dirty="0"/>
              <a:t>Watson </a:t>
            </a:r>
            <a:r>
              <a:rPr lang="en-US" i="1" dirty="0" smtClean="0"/>
              <a:t>won Jeopardy</a:t>
            </a:r>
            <a:r>
              <a:rPr lang="en-US" i="1" dirty="0"/>
              <a:t>!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6518"/>
            <a:ext cx="9144000" cy="514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12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86" y="246063"/>
            <a:ext cx="7982394" cy="622300"/>
          </a:xfrm>
        </p:spPr>
        <p:txBody>
          <a:bodyPr/>
          <a:lstStyle/>
          <a:p>
            <a:r>
              <a:rPr lang="en-US" dirty="0" smtClean="0"/>
              <a:t>Dialog: Apple </a:t>
            </a:r>
            <a:r>
              <a:rPr lang="en-US" i="1" dirty="0" smtClean="0"/>
              <a:t>Siri</a:t>
            </a:r>
            <a:endParaRPr lang="en-US" i="1" dirty="0"/>
          </a:p>
        </p:txBody>
      </p:sp>
      <p:pic>
        <p:nvPicPr>
          <p:cNvPr id="6" name="Picture 5" descr="Siri-635x58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95" y="868363"/>
            <a:ext cx="6437576" cy="596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5904656" cy="3356992"/>
          </a:xfrm>
        </p:spPr>
        <p:txBody>
          <a:bodyPr>
            <a:normAutofit/>
          </a:bodyPr>
          <a:lstStyle/>
          <a:p>
            <a:r>
              <a:rPr lang="en-GB" dirty="0" smtClean="0"/>
              <a:t>automatic </a:t>
            </a:r>
            <a:r>
              <a:rPr lang="en-GB" dirty="0"/>
              <a:t>speech </a:t>
            </a:r>
            <a:r>
              <a:rPr lang="en-GB" dirty="0" smtClean="0"/>
              <a:t>recognition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Apple </a:t>
            </a:r>
            <a:r>
              <a:rPr lang="en-US" i="1" dirty="0" smtClean="0"/>
              <a:t>Siri,</a:t>
            </a:r>
            <a:br>
              <a:rPr lang="en-US" i="1" dirty="0" smtClean="0"/>
            </a:br>
            <a:r>
              <a:rPr lang="en-GB" dirty="0">
                <a:hlinkClick r:id="rId2" tooltip="Amazon.com"/>
              </a:rPr>
              <a:t>Amazon</a:t>
            </a:r>
            <a:r>
              <a:rPr lang="en-GB" dirty="0"/>
              <a:t>’s </a:t>
            </a:r>
            <a:r>
              <a:rPr lang="en-GB" dirty="0">
                <a:hlinkClick r:id="rId3" tooltip="Amazon Alexa"/>
              </a:rPr>
              <a:t>Alexa</a:t>
            </a:r>
            <a:r>
              <a:rPr lang="en-GB" dirty="0"/>
              <a:t>,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hlinkClick r:id="rId4" tooltip="Microsoft"/>
              </a:rPr>
              <a:t>Microsoft</a:t>
            </a:r>
            <a:r>
              <a:rPr lang="en-GB" dirty="0" smtClean="0"/>
              <a:t>’s </a:t>
            </a:r>
            <a:r>
              <a:rPr lang="en-GB" dirty="0">
                <a:hlinkClick r:id="rId5" tooltip="Cortana (software)"/>
              </a:rPr>
              <a:t>Cortana</a:t>
            </a:r>
            <a:r>
              <a:rPr lang="en-GB" dirty="0"/>
              <a:t>, and </a:t>
            </a:r>
            <a:r>
              <a:rPr lang="en-GB" dirty="0" smtClean="0"/>
              <a:t>Google’s </a:t>
            </a:r>
            <a:r>
              <a:rPr lang="en-GB" dirty="0" smtClean="0">
                <a:hlinkClick r:id="rId6" tooltip="Google Assistant"/>
              </a:rPr>
              <a:t>Assistant</a:t>
            </a:r>
            <a:r>
              <a:rPr lang="en-GB" dirty="0"/>
              <a:t>.</a:t>
            </a:r>
            <a:endParaRPr lang="en-US" i="1" dirty="0"/>
          </a:p>
        </p:txBody>
      </p:sp>
      <p:pic>
        <p:nvPicPr>
          <p:cNvPr id="4" name="Picture 3" descr="apple-siri-inside-small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846" y="404664"/>
            <a:ext cx="2645705" cy="1988840"/>
          </a:xfrm>
          <a:prstGeom prst="rect">
            <a:avLst/>
          </a:prstGeom>
        </p:spPr>
      </p:pic>
      <p:pic>
        <p:nvPicPr>
          <p:cNvPr id="5" name="Picture 4" descr="google-voice-features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4" y="3212976"/>
            <a:ext cx="6587679" cy="350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2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909" y="246063"/>
            <a:ext cx="7982394" cy="622300"/>
          </a:xfrm>
        </p:spPr>
        <p:txBody>
          <a:bodyPr/>
          <a:lstStyle/>
          <a:p>
            <a:r>
              <a:rPr lang="en-US" dirty="0" smtClean="0"/>
              <a:t>Generation:</a:t>
            </a:r>
            <a:r>
              <a:rPr lang="en-US" i="1" dirty="0" smtClean="0"/>
              <a:t> Computers Write News!</a:t>
            </a:r>
            <a:endParaRPr lang="en-US" i="1" dirty="0"/>
          </a:p>
        </p:txBody>
      </p:sp>
      <p:pic>
        <p:nvPicPr>
          <p:cNvPr id="4" name="Picture 3" descr="Screen Shot 2015-06-04 at 5.37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135"/>
            <a:ext cx="9144000" cy="56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447</Words>
  <Application>Microsoft Office PowerPoint</Application>
  <PresentationFormat>On-screen Show (4:3)</PresentationFormat>
  <Paragraphs>80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Courier New</vt:lpstr>
      <vt:lpstr>Office Theme</vt:lpstr>
      <vt:lpstr>Изкуствения интелект  в съвременния свят</vt:lpstr>
      <vt:lpstr>PowerPoint Presentation</vt:lpstr>
      <vt:lpstr>Google’s Information Retrieval uses:  – Natural Language Processing (NLP); – Machine Learning (ML); – User Modelling (UM); – Question Answering (QA); – Knowledge Representation (KR) – ontologies…</vt:lpstr>
      <vt:lpstr>PowerPoint Presentation</vt:lpstr>
      <vt:lpstr> More Google’s AI</vt:lpstr>
      <vt:lpstr>QA: IBM Watson won Jeopardy!</vt:lpstr>
      <vt:lpstr>Dialog: Apple Siri</vt:lpstr>
      <vt:lpstr>automatic speech recognition:  Apple Siri, Amazon’s Alexa,  Microsoft’s Cortana, and Google’s Assistant.</vt:lpstr>
      <vt:lpstr>Generation: Computers Write News!</vt:lpstr>
      <vt:lpstr>The Turing Test Passed?</vt:lpstr>
      <vt:lpstr>PowerPoint Presentation</vt:lpstr>
      <vt:lpstr>Dialog: Siri</vt:lpstr>
      <vt:lpstr>MT: Google Fails</vt:lpstr>
      <vt:lpstr>MT Fails?</vt:lpstr>
      <vt:lpstr>Turing Test: Not Passed?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Stephen Hawking and Bill Gates Are Terrified of Artificial Intelligence TheHuffingtonPost.com dated 09/04/2015</vt:lpstr>
      <vt:lpstr>Why Stephen Hawking and Bill Gates Are Terrified of Artificial Intelligence 09/04/2015</vt:lpstr>
      <vt:lpstr>The Russian president Putin says: </vt:lpstr>
      <vt:lpstr>Tech companies go for broke on AI talent </vt:lpstr>
      <vt:lpstr>Проекти с участие на наши студенти</vt:lpstr>
    </vt:vector>
  </TitlesOfParts>
  <Company>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Koychev</dc:creator>
  <cp:lastModifiedBy>Koychev</cp:lastModifiedBy>
  <cp:revision>43</cp:revision>
  <dcterms:created xsi:type="dcterms:W3CDTF">2017-10-31T03:10:08Z</dcterms:created>
  <dcterms:modified xsi:type="dcterms:W3CDTF">2019-10-03T11:13:03Z</dcterms:modified>
</cp:coreProperties>
</file>